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0" r:id="rId6"/>
    <p:sldId id="262" r:id="rId7"/>
  </p:sldIdLst>
  <p:sldSz cx="18288000" cy="10287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Montserrat Classic" panose="020B0604020202020204" charset="0"/>
      <p:regular r:id="rId12"/>
    </p:embeddedFont>
    <p:embeddedFont>
      <p:font typeface="Montserrat Classic Bold" panose="020B0604020202020204" charset="0"/>
      <p:regular r:id="rId13"/>
    </p:embeddedFont>
    <p:embeddedFont>
      <p:font typeface="Nunito" pitchFamily="2" charset="0"/>
      <p:regular r:id="rId14"/>
    </p:embeddedFont>
    <p:embeddedFont>
      <p:font typeface="Nunito Bold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90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6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40781" y="2585429"/>
            <a:ext cx="17315825" cy="5537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37"/>
              </a:lnSpc>
            </a:pPr>
            <a:r>
              <a:rPr lang="en-US" sz="12700">
                <a:solidFill>
                  <a:srgbClr val="202F5A"/>
                </a:solidFill>
                <a:latin typeface="Montserrat Classic Italics"/>
              </a:rPr>
              <a:t>RICH</a:t>
            </a:r>
          </a:p>
          <a:p>
            <a:pPr algn="ctr">
              <a:lnSpc>
                <a:spcPts val="10744"/>
              </a:lnSpc>
            </a:pPr>
            <a:r>
              <a:rPr lang="en-US" sz="8201">
                <a:solidFill>
                  <a:srgbClr val="202F5A"/>
                </a:solidFill>
                <a:latin typeface="Montserrat Classic Italics"/>
              </a:rPr>
              <a:t>(RESEARCH IN CARE HOMES)</a:t>
            </a:r>
          </a:p>
          <a:p>
            <a:pPr algn="ctr">
              <a:lnSpc>
                <a:spcPts val="16637"/>
              </a:lnSpc>
            </a:pPr>
            <a:r>
              <a:rPr lang="en-US" sz="12700">
                <a:solidFill>
                  <a:srgbClr val="202F5A"/>
                </a:solidFill>
                <a:latin typeface="Montserrat Classic Italics"/>
              </a:rPr>
              <a:t>VOICES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527248" y="914400"/>
            <a:ext cx="9233504" cy="750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200" spc="340">
                <a:solidFill>
                  <a:srgbClr val="202F5A"/>
                </a:solidFill>
                <a:latin typeface="Nourd Bold"/>
              </a:rPr>
              <a:t>ENRICH SCOTLAND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alphaModFix amt="75000"/>
          </a:blip>
          <a:srcRect l="18477" t="10666"/>
          <a:stretch>
            <a:fillRect/>
          </a:stretch>
        </p:blipFill>
        <p:spPr>
          <a:xfrm>
            <a:off x="0" y="0"/>
            <a:ext cx="4090391" cy="35410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alphaModFix amt="50000"/>
          </a:blip>
          <a:srcRect l="31017"/>
          <a:stretch>
            <a:fillRect/>
          </a:stretch>
        </p:blipFill>
        <p:spPr>
          <a:xfrm>
            <a:off x="0" y="2675766"/>
            <a:ext cx="2061829" cy="27497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284083" y="464425"/>
            <a:ext cx="2812314" cy="25802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alphaModFix amt="71000"/>
          </a:blip>
          <a:srcRect t="3034"/>
          <a:stretch>
            <a:fillRect/>
          </a:stretch>
        </p:blipFill>
        <p:spPr>
          <a:xfrm rot="2147936">
            <a:off x="14853590" y="193209"/>
            <a:ext cx="3082093" cy="24842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alphaModFix amt="71000"/>
          </a:blip>
          <a:srcRect r="29385"/>
          <a:stretch>
            <a:fillRect/>
          </a:stretch>
        </p:blipFill>
        <p:spPr>
          <a:xfrm>
            <a:off x="15630017" y="818285"/>
            <a:ext cx="2657983" cy="38458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/>
          <a:srcRect l="10479" b="30906"/>
          <a:stretch>
            <a:fillRect/>
          </a:stretch>
        </p:blipFill>
        <p:spPr>
          <a:xfrm>
            <a:off x="0" y="8500096"/>
            <a:ext cx="7096397" cy="178690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alphaModFix amt="73000"/>
          </a:blip>
          <a:srcRect l="8599" b="19700"/>
          <a:stretch>
            <a:fillRect/>
          </a:stretch>
        </p:blipFill>
        <p:spPr>
          <a:xfrm>
            <a:off x="14513534" y="7028983"/>
            <a:ext cx="3774466" cy="32580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10209175" y="8883350"/>
            <a:ext cx="6977218" cy="131985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/>
          <a:srcRect l="40019"/>
          <a:stretch>
            <a:fillRect/>
          </a:stretch>
        </p:blipFill>
        <p:spPr>
          <a:xfrm>
            <a:off x="0" y="5425561"/>
            <a:ext cx="1581656" cy="3817049"/>
          </a:xfrm>
          <a:prstGeom prst="rect">
            <a:avLst/>
          </a:prstGeom>
        </p:spPr>
      </p:pic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4673369" y="6588577"/>
            <a:ext cx="3614631" cy="3614631"/>
            <a:chOff x="0" y="0"/>
            <a:chExt cx="13884457" cy="13884457"/>
          </a:xfrm>
        </p:grpSpPr>
        <p:sp>
          <p:nvSpPr>
            <p:cNvPr id="14" name="Freeform 14"/>
            <p:cNvSpPr/>
            <p:nvPr/>
          </p:nvSpPr>
          <p:spPr>
            <a:xfrm>
              <a:off x="-342874" y="-11125"/>
              <a:ext cx="14570202" cy="13906705"/>
            </a:xfrm>
            <a:custGeom>
              <a:avLst/>
              <a:gdLst/>
              <a:ahLst/>
              <a:cxnLst/>
              <a:rect l="l" t="t" r="r" b="b"/>
              <a:pathLst>
                <a:path w="14570202" h="13906705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405282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-254486" y="73238"/>
              <a:ext cx="14393428" cy="13737980"/>
            </a:xfrm>
            <a:custGeom>
              <a:avLst/>
              <a:gdLst/>
              <a:ahLst/>
              <a:cxnLst/>
              <a:rect l="l" t="t" r="r" b="b"/>
              <a:pathLst>
                <a:path w="14393428" h="13737980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11" cstate="print"/>
              <a:stretch>
                <a:fillRect l="223" r="223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07366" y="1721791"/>
            <a:ext cx="4466152" cy="5810068"/>
            <a:chOff x="0" y="0"/>
            <a:chExt cx="5954869" cy="7746758"/>
          </a:xfrm>
        </p:grpSpPr>
        <p:sp>
          <p:nvSpPr>
            <p:cNvPr id="3" name="TextBox 3"/>
            <p:cNvSpPr txBox="1"/>
            <p:nvPr/>
          </p:nvSpPr>
          <p:spPr>
            <a:xfrm>
              <a:off x="0" y="2160460"/>
              <a:ext cx="5954869" cy="55862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67"/>
                </a:lnSpc>
              </a:pPr>
              <a:r>
                <a:rPr lang="en-US" sz="6387" spc="517">
                  <a:solidFill>
                    <a:srgbClr val="202F5A"/>
                  </a:solidFill>
                  <a:latin typeface="Montserrat Classic Bold Italics"/>
                </a:rPr>
                <a:t>WHO ARE RICH VOICES?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23825"/>
              <a:ext cx="5954869" cy="17206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7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547159" y="1586611"/>
            <a:ext cx="6770891" cy="914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9"/>
              </a:lnSpc>
            </a:pPr>
            <a:r>
              <a:rPr lang="en-US" sz="2499" spc="124">
                <a:solidFill>
                  <a:srgbClr val="545454"/>
                </a:solidFill>
                <a:latin typeface="Nunito Bold"/>
              </a:rPr>
              <a:t>RICH Voices is the 'Patient and Public Involvement' group for ENRICH Scotland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547159" y="2805788"/>
            <a:ext cx="4360254" cy="643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3600" spc="179">
                <a:solidFill>
                  <a:srgbClr val="545454"/>
                </a:solidFill>
                <a:latin typeface="Nourd Bold"/>
              </a:rPr>
              <a:t>STAFF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547159" y="3679443"/>
            <a:ext cx="9039726" cy="2174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99"/>
              </a:lnSpc>
            </a:pPr>
            <a:r>
              <a:rPr lang="en-US" sz="2499" spc="124">
                <a:solidFill>
                  <a:srgbClr val="545454"/>
                </a:solidFill>
                <a:latin typeface="Nunito Bold"/>
              </a:rPr>
              <a:t>Rosie Ashworth</a:t>
            </a:r>
            <a:r>
              <a:rPr lang="en-US" sz="2499" spc="124">
                <a:solidFill>
                  <a:srgbClr val="545454"/>
                </a:solidFill>
                <a:latin typeface="Nunito"/>
              </a:rPr>
              <a:t> - who also leads Partners in Research for the Neuroprogressive and Dementia Network</a:t>
            </a:r>
          </a:p>
          <a:p>
            <a:pPr>
              <a:lnSpc>
                <a:spcPts val="2899"/>
              </a:lnSpc>
            </a:pPr>
            <a:endParaRPr lang="en-US" sz="2499" spc="124">
              <a:solidFill>
                <a:srgbClr val="545454"/>
              </a:solidFill>
              <a:latin typeface="Nunito"/>
            </a:endParaRPr>
          </a:p>
          <a:p>
            <a:pPr>
              <a:lnSpc>
                <a:spcPts val="2899"/>
              </a:lnSpc>
            </a:pPr>
            <a:r>
              <a:rPr lang="en-US" sz="2499" spc="124">
                <a:solidFill>
                  <a:srgbClr val="545454"/>
                </a:solidFill>
                <a:latin typeface="Nunito Bold"/>
              </a:rPr>
              <a:t>Anna Crawford</a:t>
            </a:r>
            <a:r>
              <a:rPr lang="en-US" sz="2499" spc="124">
                <a:solidFill>
                  <a:srgbClr val="545454"/>
                </a:solidFill>
                <a:latin typeface="Nunito"/>
              </a:rPr>
              <a:t>- Patient and Public Involvement and Engagement Officer at Advanced Care Research Centre (ACRC)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47159" y="7250085"/>
            <a:ext cx="9155746" cy="2174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99"/>
              </a:lnSpc>
            </a:pPr>
            <a:r>
              <a:rPr lang="en-US" sz="2499" spc="124">
                <a:solidFill>
                  <a:srgbClr val="222222"/>
                </a:solidFill>
                <a:latin typeface="Nunito"/>
              </a:rPr>
              <a:t>Our primary focus is on collaborating with people living or working in care homes, and loved ones of those living in care homes. </a:t>
            </a:r>
          </a:p>
          <a:p>
            <a:pPr>
              <a:lnSpc>
                <a:spcPts val="2899"/>
              </a:lnSpc>
            </a:pPr>
            <a:endParaRPr lang="en-US" sz="2499" spc="124">
              <a:solidFill>
                <a:srgbClr val="222222"/>
              </a:solidFill>
              <a:latin typeface="Nunito"/>
            </a:endParaRPr>
          </a:p>
          <a:p>
            <a:pPr>
              <a:lnSpc>
                <a:spcPts val="2899"/>
              </a:lnSpc>
            </a:pPr>
            <a:r>
              <a:rPr lang="en-US" sz="2499" spc="124">
                <a:solidFill>
                  <a:srgbClr val="222222"/>
                </a:solidFill>
                <a:latin typeface="Nunito"/>
              </a:rPr>
              <a:t>We also welcome the input of members of the public and professionals with a particular interest in the area.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814972" y="1534424"/>
            <a:ext cx="1552750" cy="122667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814972" y="3175321"/>
            <a:ext cx="1552750" cy="158646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784927" y="5949837"/>
            <a:ext cx="1552750" cy="12907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/>
          <a:srcRect r="3591"/>
          <a:stretch>
            <a:fillRect/>
          </a:stretch>
        </p:blipFill>
        <p:spPr>
          <a:xfrm>
            <a:off x="6784927" y="7650135"/>
            <a:ext cx="1612839" cy="122333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alphaModFix amt="56000"/>
          </a:blip>
          <a:srcRect b="49999"/>
          <a:stretch>
            <a:fillRect/>
          </a:stretch>
        </p:blipFill>
        <p:spPr>
          <a:xfrm>
            <a:off x="0" y="8741055"/>
            <a:ext cx="6631400" cy="154594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/>
          <a:srcRect l="25501" b="28085"/>
          <a:stretch>
            <a:fillRect/>
          </a:stretch>
        </p:blipFill>
        <p:spPr>
          <a:xfrm>
            <a:off x="0" y="7653858"/>
            <a:ext cx="2727761" cy="263314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/>
          <a:srcRect l="4137" t="50658"/>
          <a:stretch>
            <a:fillRect/>
          </a:stretch>
        </p:blipFill>
        <p:spPr>
          <a:xfrm>
            <a:off x="0" y="0"/>
            <a:ext cx="7831534" cy="143602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alphaModFix amt="78000"/>
          </a:blip>
          <a:srcRect l="37411" t="39493"/>
          <a:stretch>
            <a:fillRect/>
          </a:stretch>
        </p:blipFill>
        <p:spPr>
          <a:xfrm>
            <a:off x="0" y="0"/>
            <a:ext cx="3614731" cy="2577185"/>
          </a:xfrm>
          <a:prstGeom prst="rect">
            <a:avLst/>
          </a:prstGeom>
        </p:spPr>
      </p:pic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5988387" y="143099"/>
            <a:ext cx="2156514" cy="2156514"/>
            <a:chOff x="0" y="0"/>
            <a:chExt cx="13884457" cy="13884457"/>
          </a:xfrm>
        </p:grpSpPr>
        <p:sp>
          <p:nvSpPr>
            <p:cNvPr id="18" name="Freeform 18"/>
            <p:cNvSpPr/>
            <p:nvPr/>
          </p:nvSpPr>
          <p:spPr>
            <a:xfrm>
              <a:off x="-342874" y="-11125"/>
              <a:ext cx="14570202" cy="13906705"/>
            </a:xfrm>
            <a:custGeom>
              <a:avLst/>
              <a:gdLst/>
              <a:ahLst/>
              <a:cxnLst/>
              <a:rect l="l" t="t" r="r" b="b"/>
              <a:pathLst>
                <a:path w="14570202" h="13906705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405282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-254486" y="73238"/>
              <a:ext cx="14393428" cy="13737980"/>
            </a:xfrm>
            <a:custGeom>
              <a:avLst/>
              <a:gdLst/>
              <a:ahLst/>
              <a:cxnLst/>
              <a:rect l="l" t="t" r="r" b="b"/>
              <a:pathLst>
                <a:path w="14393428" h="13737980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10" cstate="print"/>
              <a:stretch>
                <a:fillRect l="223" r="223"/>
              </a:stretch>
            </a:blipFill>
          </p:spPr>
        </p:sp>
      </p:grpSp>
      <p:sp>
        <p:nvSpPr>
          <p:cNvPr id="20" name="TextBox 20"/>
          <p:cNvSpPr txBox="1"/>
          <p:nvPr/>
        </p:nvSpPr>
        <p:spPr>
          <a:xfrm>
            <a:off x="8534400" y="6210300"/>
            <a:ext cx="7067386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3600" b="1" spc="179" dirty="0">
                <a:solidFill>
                  <a:srgbClr val="545454"/>
                </a:solidFill>
                <a:latin typeface="Nourd Bold" charset="0"/>
              </a:rPr>
              <a:t>GROUP MEMBERS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13745" b="58452"/>
          <a:stretch>
            <a:fillRect/>
          </a:stretch>
        </p:blipFill>
        <p:spPr>
          <a:xfrm>
            <a:off x="0" y="8569224"/>
            <a:ext cx="4876800" cy="17177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alphaModFix amt="69000"/>
          </a:blip>
          <a:srcRect t="61956"/>
          <a:stretch>
            <a:fillRect/>
          </a:stretch>
        </p:blipFill>
        <p:spPr>
          <a:xfrm>
            <a:off x="3592971" y="8877541"/>
            <a:ext cx="4027030" cy="140945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424537" y="1562048"/>
            <a:ext cx="7434464" cy="1442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24"/>
              </a:lnSpc>
            </a:pPr>
            <a:r>
              <a:rPr lang="en-US" sz="10400" dirty="0">
                <a:solidFill>
                  <a:srgbClr val="202F5A"/>
                </a:solidFill>
                <a:latin typeface="Montserrat Classic Italics"/>
              </a:rPr>
              <a:t>ACTIVITIES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724400" y="2705100"/>
            <a:ext cx="13335000" cy="62908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sz="2400" dirty="0"/>
          </a:p>
          <a:p>
            <a:r>
              <a:rPr lang="en-US" sz="2800" b="1" spc="178" dirty="0">
                <a:solidFill>
                  <a:srgbClr val="222222"/>
                </a:solidFill>
                <a:latin typeface="Nunito Bold Italics"/>
              </a:rPr>
              <a:t>PODCAST</a:t>
            </a:r>
          </a:p>
          <a:p>
            <a:pPr marL="474991" lvl="1" indent="-237495">
              <a:buFont typeface="Arial"/>
              <a:buChar char="•"/>
            </a:pPr>
            <a:r>
              <a:rPr lang="en-US" sz="2800" spc="178" dirty="0">
                <a:solidFill>
                  <a:srgbClr val="222222"/>
                </a:solidFill>
                <a:latin typeface="Nunito Italics"/>
              </a:rPr>
              <a:t>We are looking to create a podcast for those who are affected by care homes to directly share their experiences. </a:t>
            </a:r>
          </a:p>
          <a:p>
            <a:endParaRPr lang="en-US" sz="2800" spc="178" dirty="0">
              <a:solidFill>
                <a:srgbClr val="222222"/>
              </a:solidFill>
              <a:latin typeface="Nunito Italics"/>
            </a:endParaRPr>
          </a:p>
          <a:p>
            <a:pPr marL="949982" lvl="2" indent="-316661">
              <a:buFont typeface="Arial"/>
              <a:buChar char="⚬"/>
            </a:pPr>
            <a:r>
              <a:rPr lang="en-US" sz="2800" spc="178" dirty="0">
                <a:solidFill>
                  <a:srgbClr val="222222"/>
                </a:solidFill>
                <a:latin typeface="Nunito Italics"/>
              </a:rPr>
              <a:t>We aim to provide a safe, inclusive and welcoming platform to share under served voices.</a:t>
            </a:r>
          </a:p>
          <a:p>
            <a:endParaRPr lang="en-GB" sz="2400" dirty="0"/>
          </a:p>
          <a:p>
            <a:r>
              <a:rPr lang="en-GB" sz="2800" b="1" spc="178" dirty="0">
                <a:solidFill>
                  <a:srgbClr val="222222"/>
                </a:solidFill>
                <a:latin typeface="Nunito Bold Italics"/>
              </a:rPr>
              <a:t>ACCESSIBLE SCIENCE PLATFORM</a:t>
            </a:r>
          </a:p>
          <a:p>
            <a:pPr marL="474991" lvl="1" indent="-237495">
              <a:buFont typeface="Arial"/>
              <a:buChar char="•"/>
            </a:pPr>
            <a:r>
              <a:rPr lang="en-GB" sz="2800" spc="178" dirty="0">
                <a:solidFill>
                  <a:srgbClr val="222222"/>
                </a:solidFill>
                <a:latin typeface="Nunito Italics"/>
              </a:rPr>
              <a:t>We aim to provide better access to scientific information by creating an add-on to the ENRICH Website.</a:t>
            </a:r>
          </a:p>
          <a:p>
            <a:endParaRPr lang="en-GB" sz="2800" spc="178" dirty="0">
              <a:solidFill>
                <a:srgbClr val="222222"/>
              </a:solidFill>
              <a:latin typeface="Nunito Italics"/>
            </a:endParaRPr>
          </a:p>
          <a:p>
            <a:pPr marL="949982" lvl="2" indent="-316661">
              <a:buFont typeface="Arial"/>
              <a:buChar char="⚬"/>
            </a:pPr>
            <a:r>
              <a:rPr lang="en-GB" sz="2800" spc="178" dirty="0">
                <a:solidFill>
                  <a:srgbClr val="222222"/>
                </a:solidFill>
                <a:latin typeface="Nunito Italics"/>
              </a:rPr>
              <a:t>We hope to share plain-English summaries of research papers and offer members to chance to review their suitability</a:t>
            </a:r>
          </a:p>
          <a:p>
            <a:pPr marL="949982" lvl="2" indent="-316661">
              <a:lnSpc>
                <a:spcPts val="3278"/>
              </a:lnSpc>
              <a:buFont typeface="Arial"/>
              <a:buChar char="⚬"/>
            </a:pPr>
            <a:endParaRPr lang="en-US" sz="2200" spc="178" dirty="0">
              <a:solidFill>
                <a:srgbClr val="222222"/>
              </a:solidFill>
              <a:latin typeface="Nunito Itali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57200" y="3619500"/>
            <a:ext cx="4234269" cy="33450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8458200" y="8648700"/>
            <a:ext cx="9491720" cy="13288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/>
          <a:srcRect l="26657" t="43239"/>
          <a:stretch>
            <a:fillRect/>
          </a:stretch>
        </p:blipFill>
        <p:spPr>
          <a:xfrm>
            <a:off x="0" y="0"/>
            <a:ext cx="4762590" cy="305000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/>
          <a:srcRect t="68991"/>
          <a:stretch>
            <a:fillRect/>
          </a:stretch>
        </p:blipFill>
        <p:spPr>
          <a:xfrm>
            <a:off x="11299668" y="0"/>
            <a:ext cx="6988332" cy="15250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14570489" y="272892"/>
            <a:ext cx="4130264" cy="97921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65000"/>
          </a:blip>
          <a:srcRect/>
          <a:stretch>
            <a:fillRect/>
          </a:stretch>
        </p:blipFill>
        <p:spPr>
          <a:xfrm>
            <a:off x="381958" y="820746"/>
            <a:ext cx="9978550" cy="46275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alphaModFix amt="71000"/>
          </a:blip>
          <a:srcRect t="52532" r="6575"/>
          <a:stretch>
            <a:fillRect/>
          </a:stretch>
        </p:blipFill>
        <p:spPr>
          <a:xfrm rot="-5400000">
            <a:off x="-2924714" y="2924714"/>
            <a:ext cx="8175619" cy="232619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447800" y="2324100"/>
            <a:ext cx="7298057" cy="2564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64"/>
              </a:lnSpc>
            </a:pPr>
            <a:r>
              <a:rPr lang="en-US" sz="9400" dirty="0">
                <a:solidFill>
                  <a:srgbClr val="202F5A"/>
                </a:solidFill>
                <a:latin typeface="Montserrat Classic Italics"/>
              </a:rPr>
              <a:t>BENEFITS OF PPI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601200" y="7353300"/>
            <a:ext cx="8077200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spc="105" dirty="0">
                <a:latin typeface="Nunito"/>
              </a:rPr>
              <a:t>By working together with people in similar situations to you, we can get a clear picture of the hurdles people face and co-create ways to overcome some of these or make sure they are flagged to people who are in a position to help.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601200" y="5981700"/>
            <a:ext cx="84582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68"/>
              </a:lnSpc>
            </a:pPr>
            <a:r>
              <a:rPr lang="en-US" sz="4000" b="1" spc="259" dirty="0">
                <a:solidFill>
                  <a:srgbClr val="202F5A"/>
                </a:solidFill>
                <a:latin typeface="Nunito Bold" charset="0"/>
              </a:rPr>
              <a:t>DRAW ATTENTION TO CHALLENGES IN YOUR WORK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591800" y="2705100"/>
            <a:ext cx="6477000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spc="105" dirty="0">
                <a:latin typeface="Nunito"/>
              </a:rPr>
              <a:t>Shape future research by reviewing, modifying and/or participating in existing research.</a:t>
            </a:r>
          </a:p>
          <a:p>
            <a:r>
              <a:rPr lang="en-US" sz="2800" spc="105" dirty="0">
                <a:latin typeface="Nunito"/>
              </a:rPr>
              <a:t>Be part of developing future funding applications that tackle areas of interest to you.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591800" y="1333500"/>
            <a:ext cx="54102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68"/>
              </a:lnSpc>
            </a:pPr>
            <a:r>
              <a:rPr lang="en-US" sz="4000" b="1" spc="259" dirty="0">
                <a:solidFill>
                  <a:srgbClr val="202F5A"/>
                </a:solidFill>
                <a:latin typeface="Nunito Bold" charset="0"/>
              </a:rPr>
              <a:t>SHAPE DIRECTION OF RESEARCH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76400" y="7277100"/>
            <a:ext cx="6553200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spc="105" dirty="0">
                <a:latin typeface="Nunito"/>
              </a:rPr>
              <a:t>We cannot underestimate the power of sharing stories, it brings connection and understanding. </a:t>
            </a:r>
          </a:p>
          <a:p>
            <a:r>
              <a:rPr lang="en-US" sz="2800" spc="105" dirty="0">
                <a:latin typeface="Nunito"/>
              </a:rPr>
              <a:t>PPI work looks to provide a platform to share your experiences.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52600" y="5829300"/>
            <a:ext cx="5553915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8"/>
              </a:lnSpc>
            </a:pPr>
            <a:r>
              <a:rPr lang="en-US" sz="4000" b="1" spc="259" dirty="0">
                <a:solidFill>
                  <a:srgbClr val="202F5A"/>
                </a:solidFill>
                <a:latin typeface="Nunito Bold" charset="0"/>
              </a:rPr>
              <a:t>SHARE YOUR STORY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/>
          <a:srcRect r="11167"/>
          <a:stretch>
            <a:fillRect/>
          </a:stretch>
        </p:blipFill>
        <p:spPr>
          <a:xfrm rot="-5400000">
            <a:off x="6281238" y="406872"/>
            <a:ext cx="2816509" cy="29090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/>
          <a:srcRect r="9953" b="33740"/>
          <a:stretch>
            <a:fillRect/>
          </a:stretch>
        </p:blipFill>
        <p:spPr>
          <a:xfrm rot="-5400000">
            <a:off x="15105722" y="704670"/>
            <a:ext cx="3886948" cy="247760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49000"/>
          </a:blip>
          <a:srcRect/>
          <a:stretch>
            <a:fillRect/>
          </a:stretch>
        </p:blipFill>
        <p:spPr>
          <a:xfrm>
            <a:off x="12942958" y="4249226"/>
            <a:ext cx="5180137" cy="52926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9022934" y="4494396"/>
            <a:ext cx="4470511" cy="50384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alphaModFix amt="49000"/>
          </a:blip>
          <a:srcRect/>
          <a:stretch>
            <a:fillRect/>
          </a:stretch>
        </p:blipFill>
        <p:spPr>
          <a:xfrm>
            <a:off x="4368917" y="4249226"/>
            <a:ext cx="5180137" cy="529260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583736" y="1803196"/>
            <a:ext cx="11864243" cy="2425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34"/>
              </a:lnSpc>
            </a:pPr>
            <a:r>
              <a:rPr lang="en-US" sz="8900">
                <a:solidFill>
                  <a:srgbClr val="202F5A"/>
                </a:solidFill>
                <a:latin typeface="Montserrat Classic Italics"/>
              </a:rPr>
              <a:t>THINGS TO</a:t>
            </a:r>
          </a:p>
          <a:p>
            <a:pPr algn="ctr">
              <a:lnSpc>
                <a:spcPts val="9434"/>
              </a:lnSpc>
            </a:pPr>
            <a:r>
              <a:rPr lang="en-US" sz="8900">
                <a:solidFill>
                  <a:srgbClr val="202F5A"/>
                </a:solidFill>
                <a:latin typeface="Montserrat Classic Italics"/>
              </a:rPr>
              <a:t>THINK ABOUT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/>
          <a:srcRect r="78075"/>
          <a:stretch>
            <a:fillRect/>
          </a:stretch>
        </p:blipFill>
        <p:spPr>
          <a:xfrm rot="-5400000">
            <a:off x="9042633" y="101367"/>
            <a:ext cx="1477949" cy="12752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/>
          <a:srcRect l="9695" b="38334"/>
          <a:stretch>
            <a:fillRect/>
          </a:stretch>
        </p:blipFill>
        <p:spPr>
          <a:xfrm rot="-10800000">
            <a:off x="14048468" y="0"/>
            <a:ext cx="4239532" cy="17659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/>
          <a:srcRect r="26373"/>
          <a:stretch>
            <a:fillRect/>
          </a:stretch>
        </p:blipFill>
        <p:spPr>
          <a:xfrm>
            <a:off x="16269771" y="805915"/>
            <a:ext cx="2018229" cy="31327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16088469" y="805915"/>
            <a:ext cx="1141510" cy="11574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alphaModFix amt="71000"/>
          </a:blip>
          <a:srcRect t="46989"/>
          <a:stretch>
            <a:fillRect/>
          </a:stretch>
        </p:blipFill>
        <p:spPr>
          <a:xfrm>
            <a:off x="1471623" y="0"/>
            <a:ext cx="4471522" cy="168889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/>
          <a:srcRect t="8940" r="36207"/>
          <a:stretch>
            <a:fillRect/>
          </a:stretch>
        </p:blipFill>
        <p:spPr>
          <a:xfrm>
            <a:off x="0" y="-53012"/>
            <a:ext cx="2943246" cy="393869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>
            <a:off x="1471623" y="667103"/>
            <a:ext cx="1726024" cy="24984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448892" y="4494396"/>
            <a:ext cx="4470511" cy="503848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226976" y="5842635"/>
            <a:ext cx="2914344" cy="2001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4"/>
              </a:lnSpc>
            </a:pPr>
            <a:r>
              <a:rPr lang="en-US" sz="3600" spc="291">
                <a:solidFill>
                  <a:srgbClr val="202F5A"/>
                </a:solidFill>
                <a:latin typeface="Montserrat Classic Bold"/>
              </a:rPr>
              <a:t>TIME TO TAKE PART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342449" y="6298883"/>
            <a:ext cx="3233072" cy="1324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4"/>
              </a:lnSpc>
            </a:pPr>
            <a:r>
              <a:rPr lang="en-US" sz="3600" spc="291">
                <a:solidFill>
                  <a:srgbClr val="202F5A"/>
                </a:solidFill>
                <a:latin typeface="Montserrat Classic Bold"/>
              </a:rPr>
              <a:t>WORKLOAD PRESSURES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549054" y="5960745"/>
            <a:ext cx="3578024" cy="2001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4"/>
              </a:lnSpc>
            </a:pPr>
            <a:r>
              <a:rPr lang="en-US" sz="3600" b="1" spc="291" dirty="0">
                <a:solidFill>
                  <a:srgbClr val="202F5A"/>
                </a:solidFill>
                <a:latin typeface="Montserrat Classic Bold" charset="0"/>
              </a:rPr>
              <a:t>APPLYING PPI INTO PRACTICE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291268" y="5842635"/>
            <a:ext cx="2938711" cy="2001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4"/>
              </a:lnSpc>
            </a:pPr>
            <a:r>
              <a:rPr lang="en-US" sz="3600" spc="291" dirty="0">
                <a:solidFill>
                  <a:srgbClr val="202F5A"/>
                </a:solidFill>
                <a:latin typeface="Montserrat Classic Bold"/>
              </a:rPr>
              <a:t>POWER TO MAKE DECISIONS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 r="24156" b="53713"/>
          <a:stretch>
            <a:fillRect/>
          </a:stretch>
        </p:blipFill>
        <p:spPr>
          <a:xfrm>
            <a:off x="1" y="0"/>
            <a:ext cx="3978539" cy="17907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533400" y="952500"/>
            <a:ext cx="17472349" cy="3924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64"/>
              </a:lnSpc>
            </a:pPr>
            <a:r>
              <a:rPr lang="en-US" sz="12000" dirty="0">
                <a:solidFill>
                  <a:srgbClr val="202F5A"/>
                </a:solidFill>
                <a:latin typeface="Montserrat Classic Italics"/>
              </a:rPr>
              <a:t>HOW TO GET INVOLVED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040749" y="5828944"/>
            <a:ext cx="12471973" cy="2976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8"/>
              </a:lnSpc>
            </a:pPr>
            <a:r>
              <a:rPr lang="en-US" sz="4200" spc="340">
                <a:solidFill>
                  <a:srgbClr val="222222"/>
                </a:solidFill>
                <a:latin typeface="Montserrat Classic"/>
              </a:rPr>
              <a:t>EMAIL: TAY.PPIPARTNERS@NHS.SCOT</a:t>
            </a:r>
          </a:p>
          <a:p>
            <a:pPr algn="ctr">
              <a:lnSpc>
                <a:spcPts val="6258"/>
              </a:lnSpc>
            </a:pPr>
            <a:endParaRPr lang="en-US" sz="4200" spc="340">
              <a:solidFill>
                <a:srgbClr val="222222"/>
              </a:solidFill>
              <a:latin typeface="Montserrat Classic"/>
            </a:endParaRPr>
          </a:p>
          <a:p>
            <a:pPr algn="ctr">
              <a:lnSpc>
                <a:spcPts val="5662"/>
              </a:lnSpc>
            </a:pPr>
            <a:r>
              <a:rPr lang="en-US" sz="3800" spc="307">
                <a:solidFill>
                  <a:srgbClr val="222222"/>
                </a:solidFill>
                <a:latin typeface="Montserrat Classic"/>
              </a:rPr>
              <a:t>THE TEAM WILL THEN GET IN TOUCH TO SEE WHAT INVOLVEMENT WOULD SUIT YOU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/>
          <a:srcRect l="10694" t="10826" b="46482"/>
          <a:stretch>
            <a:fillRect/>
          </a:stretch>
        </p:blipFill>
        <p:spPr>
          <a:xfrm>
            <a:off x="0" y="8635559"/>
            <a:ext cx="6168981" cy="16514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/>
          <a:srcRect l="37262" b="19211"/>
          <a:stretch>
            <a:fillRect/>
          </a:stretch>
        </p:blipFill>
        <p:spPr>
          <a:xfrm rot="-10800000">
            <a:off x="15116241" y="0"/>
            <a:ext cx="3171759" cy="40946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/>
          <a:srcRect l="22777"/>
          <a:stretch>
            <a:fillRect/>
          </a:stretch>
        </p:blipFill>
        <p:spPr>
          <a:xfrm>
            <a:off x="16272055" y="4991100"/>
            <a:ext cx="2015945" cy="296235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/>
          <a:srcRect l="11280" b="22452"/>
          <a:stretch>
            <a:fillRect/>
          </a:stretch>
        </p:blipFill>
        <p:spPr>
          <a:xfrm>
            <a:off x="14256110" y="8705528"/>
            <a:ext cx="4031890" cy="15814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/>
          <a:srcRect r="15023"/>
          <a:stretch>
            <a:fillRect/>
          </a:stretch>
        </p:blipFill>
        <p:spPr>
          <a:xfrm>
            <a:off x="304799" y="1409700"/>
            <a:ext cx="3043331" cy="35814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/>
          <a:srcRect l="34325" b="13404"/>
          <a:stretch>
            <a:fillRect/>
          </a:stretch>
        </p:blipFill>
        <p:spPr>
          <a:xfrm>
            <a:off x="0" y="7165296"/>
            <a:ext cx="2695020" cy="294052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352</Words>
  <Application>Microsoft Office PowerPoint</Application>
  <PresentationFormat>Custom</PresentationFormat>
  <Paragraphs>44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8" baseType="lpstr">
      <vt:lpstr>Calibri</vt:lpstr>
      <vt:lpstr>Montserrat Classic</vt:lpstr>
      <vt:lpstr>Montserrat Classic Italics</vt:lpstr>
      <vt:lpstr>Arial</vt:lpstr>
      <vt:lpstr>Nunito Bold Italics</vt:lpstr>
      <vt:lpstr>Montserrat Classic Bold</vt:lpstr>
      <vt:lpstr>Nunito Bold</vt:lpstr>
      <vt:lpstr>Nunito</vt:lpstr>
      <vt:lpstr>Nourd Bold</vt:lpstr>
      <vt:lpstr>Nunito Italics</vt:lpstr>
      <vt:lpstr>Montserrat Classic Bold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RICH Voices Presentation</dc:title>
  <dc:creator>Neil Wright</dc:creator>
  <cp:lastModifiedBy>Simon Cree</cp:lastModifiedBy>
  <cp:revision>6</cp:revision>
  <dcterms:created xsi:type="dcterms:W3CDTF">2006-08-16T00:00:00Z</dcterms:created>
  <dcterms:modified xsi:type="dcterms:W3CDTF">2022-11-22T16:18:46Z</dcterms:modified>
  <dc:identifier>DAFPSdtGaMk</dc:identifier>
</cp:coreProperties>
</file>